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embeddedFontLst>
    <p:embeddedFont>
      <p:font typeface="Calibri" panose="020F0502020204030204"/>
      <p:regular r:id="rId20"/>
      <p:bold r:id="rId21"/>
      <p:italic r:id="rId22"/>
      <p:boldItalic r:id="rId23"/>
    </p:embeddedFont>
    <p:embeddedFont>
      <p:font typeface="Lato" panose="020F0502020204030203"/>
      <p:regular r:id="rId24"/>
      <p:bold r:id="rId25"/>
      <p:italic r:id="rId26"/>
      <p:boldItalic r:id="rId27"/>
    </p:embeddedFont>
    <p:embeddedFont>
      <p:font typeface="Poppins" panose="0000050000000000000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288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30" Type="http://schemas.openxmlformats.org/officeDocument/2006/relationships/font" Target="fonts/font11.fntdata"/><Relationship Id="rId3" Type="http://schemas.openxmlformats.org/officeDocument/2006/relationships/slide" Target="slides/slide1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1" name="Google Shape;221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5" name="Google Shape;235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1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2" name="Google Shape;262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" name="Google Shape;92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" name="Google Shape;174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" name="Google Shape;195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" name="Google Shape;205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7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7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1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76200"/>
            <a:ext cx="1219200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571500" y="4572892"/>
            <a:ext cx="110490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Prepared by Uday Chougule</a:t>
            </a:r>
            <a:endParaRPr lang="en-US" sz="1200" b="1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295275" y="1037332"/>
            <a:ext cx="1160145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F3F0D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AI-Powered Multi-Channel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lang="en-US" sz="5400" b="1" i="0" u="none" strike="noStrike" cap="none">
                <a:solidFill>
                  <a:srgbClr val="F3F0D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Content Transformer</a:t>
            </a:r>
            <a:endParaRPr lang="en-US" sz="5400" b="1" i="0" u="none" strike="noStrike" cap="none">
              <a:solidFill>
                <a:srgbClr val="F3F0D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571500" y="3551932"/>
            <a:ext cx="11049000" cy="37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CDD6E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StyleStream Toolkit Capstone Presentation</a:t>
            </a:r>
            <a:endParaRPr lang="en-US" sz="2100" b="0" i="0" u="none" strike="noStrike" cap="none">
              <a:solidFill>
                <a:srgbClr val="CDD6E2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1"/>
        </a:solidFill>
        <a:effectLst/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2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25" name="Google Shape;225;p22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908685"/>
            <a:ext cx="5363210" cy="510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 txBox="1"/>
          <p:nvPr/>
        </p:nvSpPr>
        <p:spPr>
          <a:xfrm>
            <a:off x="762000" y="647700"/>
            <a:ext cx="50006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ETHICS BY DESIGN</a:t>
            </a:r>
            <a:endParaRPr lang="en-US" sz="3600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27" name="Google Shape;227;p22"/>
          <p:cNvSpPr/>
          <p:nvPr/>
        </p:nvSpPr>
        <p:spPr>
          <a:xfrm>
            <a:off x="571500" y="647700"/>
            <a:ext cx="95250" cy="6858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8" name="Google Shape;228;p22"/>
          <p:cNvSpPr txBox="1"/>
          <p:nvPr/>
        </p:nvSpPr>
        <p:spPr>
          <a:xfrm>
            <a:off x="571500" y="1333500"/>
            <a:ext cx="500062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5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Responsible AI Governance</a:t>
            </a:r>
            <a:endParaRPr lang="en-US" sz="1405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29" name="Google Shape;229;p22"/>
          <p:cNvSpPr txBox="1"/>
          <p:nvPr/>
        </p:nvSpPr>
        <p:spPr>
          <a:xfrm>
            <a:off x="571500" y="1800225"/>
            <a:ext cx="4762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Safety and fairness controls are mandatory technical requirements, not optional policy layers.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30" name="Google Shape;230;p22"/>
          <p:cNvSpPr txBox="1"/>
          <p:nvPr/>
        </p:nvSpPr>
        <p:spPr>
          <a:xfrm>
            <a:off x="1047750" y="2524125"/>
            <a:ext cx="42862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Bias Mitigation: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Neutrality constraints in all prompts.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31" name="Google Shape;231;p22"/>
          <p:cNvSpPr txBox="1"/>
          <p:nvPr/>
        </p:nvSpPr>
        <p:spPr>
          <a:xfrm>
            <a:off x="1047750" y="3295650"/>
            <a:ext cx="42862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Accountability: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Mandatory HITL validation before publishing.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32" name="Google Shape;232;p22"/>
          <p:cNvSpPr txBox="1"/>
          <p:nvPr/>
        </p:nvSpPr>
        <p:spPr>
          <a:xfrm>
            <a:off x="1047750" y="4067175"/>
            <a:ext cx="42862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Transparency: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Full process logging for error tracing.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1"/>
        </a:solidFill>
        <a:effectLst/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3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1500" y="1905000"/>
            <a:ext cx="5334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3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40" name="Google Shape;240;p23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81025" y="1914525"/>
            <a:ext cx="45529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/>
          <p:nvPr/>
        </p:nvSpPr>
        <p:spPr>
          <a:xfrm>
            <a:off x="762000" y="647700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CASE STUDY: AURA FASHION GROUP</a:t>
            </a:r>
            <a:endParaRPr lang="en-US" sz="3600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571500" y="647700"/>
            <a:ext cx="95250" cy="6858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6286500" y="1905000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5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Validation &amp; Scaling</a:t>
            </a:r>
            <a:endParaRPr lang="en-US" sz="1405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6286500" y="2371725"/>
            <a:ext cx="5334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Aura Fashion successfully reduced TTM by 89% using direct-to-language NLG.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6762750" y="3095625"/>
            <a:ext cx="48577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Proven Path: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Bypassing English source translation saves cost.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46" name="Google Shape;246;p23"/>
          <p:cNvSpPr txBox="1"/>
          <p:nvPr/>
        </p:nvSpPr>
        <p:spPr>
          <a:xfrm>
            <a:off x="6762750" y="3867150"/>
            <a:ext cx="48577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Lesson Learnt: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Structured JSON output is mandatory for CMS readiness.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6762750" y="4638675"/>
            <a:ext cx="48577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Efficacy: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12% increase in localized page conversion.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48" name="Google Shape;248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71500" y="1905000"/>
            <a:ext cx="5333999" cy="3807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1"/>
        </a:solidFill>
        <a:effectLst/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4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76200"/>
            <a:ext cx="1219200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4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6" name="Google Shape;256;p24"/>
          <p:cNvSpPr txBox="1"/>
          <p:nvPr/>
        </p:nvSpPr>
        <p:spPr>
          <a:xfrm>
            <a:off x="571500" y="4906267"/>
            <a:ext cx="11049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Uday Chougule | Capstone Project 2025</a:t>
            </a:r>
            <a:endParaRPr lang="en-US" sz="15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295275" y="656332"/>
            <a:ext cx="1160145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F3F0D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Future of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lang="en-US" sz="5400" b="1" i="0" u="none" strike="noStrike" cap="none">
                <a:solidFill>
                  <a:srgbClr val="F3F0D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Content Velocity</a:t>
            </a:r>
            <a:endParaRPr lang="en-US" sz="5400" b="1" i="0" u="none" strike="noStrike" cap="none">
              <a:solidFill>
                <a:srgbClr val="F3F0D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571500" y="3170932"/>
            <a:ext cx="11049000" cy="37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CDD6E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From batch production to real-time personalization.</a:t>
            </a:r>
            <a:endParaRPr lang="en-US" sz="2100" b="0" i="0" u="none" strike="noStrike" cap="none">
              <a:solidFill>
                <a:srgbClr val="CDD6E2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1"/>
        </a:solidFill>
        <a:effectLst/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5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5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66" name="Google Shape;266;p25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1500" y="1963191"/>
            <a:ext cx="857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5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1500" y="2865834"/>
            <a:ext cx="857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5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71500" y="3702992"/>
            <a:ext cx="857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5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71500" y="4474517"/>
            <a:ext cx="857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5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71500" y="5246042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5"/>
          <p:cNvSpPr txBox="1"/>
          <p:nvPr/>
        </p:nvSpPr>
        <p:spPr>
          <a:xfrm>
            <a:off x="762000" y="647700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IMAGE SOURCES</a:t>
            </a:r>
            <a:endParaRPr lang="en-US" sz="3600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72" name="Google Shape;272;p25"/>
          <p:cNvSpPr/>
          <p:nvPr/>
        </p:nvSpPr>
        <p:spPr>
          <a:xfrm>
            <a:off x="571500" y="647700"/>
            <a:ext cx="95250" cy="6858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3" name="Google Shape;273;p25"/>
          <p:cNvSpPr/>
          <p:nvPr/>
        </p:nvSpPr>
        <p:spPr>
          <a:xfrm>
            <a:off x="571500" y="1754832"/>
            <a:ext cx="11049000" cy="902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4" name="Google Shape;274;p25"/>
          <p:cNvSpPr/>
          <p:nvPr/>
        </p:nvSpPr>
        <p:spPr>
          <a:xfrm>
            <a:off x="571500" y="2657475"/>
            <a:ext cx="11049000" cy="902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5" name="Google Shape;275;p25"/>
          <p:cNvSpPr/>
          <p:nvPr/>
        </p:nvSpPr>
        <p:spPr>
          <a:xfrm>
            <a:off x="571500" y="3560117"/>
            <a:ext cx="11049000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6" name="Google Shape;276;p25"/>
          <p:cNvSpPr/>
          <p:nvPr/>
        </p:nvSpPr>
        <p:spPr>
          <a:xfrm>
            <a:off x="571500" y="4331642"/>
            <a:ext cx="11049000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7" name="Google Shape;277;p25"/>
          <p:cNvSpPr/>
          <p:nvPr/>
        </p:nvSpPr>
        <p:spPr>
          <a:xfrm>
            <a:off x="571500" y="2647950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8" name="Google Shape;278;p25"/>
          <p:cNvSpPr/>
          <p:nvPr/>
        </p:nvSpPr>
        <p:spPr>
          <a:xfrm>
            <a:off x="571500" y="2647950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9" name="Google Shape;279;p25"/>
          <p:cNvSpPr/>
          <p:nvPr/>
        </p:nvSpPr>
        <p:spPr>
          <a:xfrm>
            <a:off x="571500" y="3550592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0" name="Google Shape;280;p25"/>
          <p:cNvSpPr/>
          <p:nvPr/>
        </p:nvSpPr>
        <p:spPr>
          <a:xfrm>
            <a:off x="571500" y="3550592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571500" y="4322117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571500" y="4322117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571500" y="5093642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571500" y="5093642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5" name="Google Shape;285;p25"/>
          <p:cNvSpPr txBox="1"/>
          <p:nvPr/>
        </p:nvSpPr>
        <p:spPr>
          <a:xfrm>
            <a:off x="1666875" y="1897707"/>
            <a:ext cx="9953625" cy="346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https://images.prismic.io/msj-dev/eb1b00a9-5e80-4902-ade1-cb7f13d16f8b_tourist-woman-taking-photo-using-mobile-phone-on-o-2021-08-29-21-21-47-utc.jpg?auto=compress,format</a:t>
            </a:r>
            <a:endParaRPr lang="en-US" sz="975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1666875" y="2291804"/>
            <a:ext cx="9953625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Source: </a:t>
            </a:r>
            <a:r>
              <a:rPr lang="en-US" sz="1200" b="0" i="0" u="none" strike="noStrike" cap="none">
                <a:solidFill>
                  <a:srgbClr val="4F46E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mysmartjourney.com</a:t>
            </a:r>
            <a:endParaRPr lang="en-US" sz="1200" b="0" i="0" u="none" strike="noStrike" cap="none">
              <a:solidFill>
                <a:srgbClr val="4F46E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87" name="Google Shape;287;p25"/>
          <p:cNvSpPr txBox="1"/>
          <p:nvPr/>
        </p:nvSpPr>
        <p:spPr>
          <a:xfrm>
            <a:off x="1666875" y="2800350"/>
            <a:ext cx="9953625" cy="346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https://static.vecteezy.com/system/resources/thumbnails/068/701/121/large/a-futuristic-3d-sphere-made-up-of-glowing-blue-connected-nodes-and-lines-and-a-plexus-rotating-in-space-ideal-for-visualizing-networks-data-ai-or-blockchain-technologies-video.jpg</a:t>
            </a:r>
            <a:endParaRPr lang="en-US" sz="975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88" name="Google Shape;288;p25"/>
          <p:cNvSpPr txBox="1"/>
          <p:nvPr/>
        </p:nvSpPr>
        <p:spPr>
          <a:xfrm>
            <a:off x="1666875" y="3194446"/>
            <a:ext cx="9953625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Source: </a:t>
            </a:r>
            <a:r>
              <a:rPr lang="en-US" sz="1200" b="0" i="0" u="none" strike="noStrike" cap="none">
                <a:solidFill>
                  <a:srgbClr val="4F46E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www.vecteezy.com</a:t>
            </a:r>
            <a:endParaRPr lang="en-US" sz="1200" b="0" i="0" u="none" strike="noStrike" cap="none">
              <a:solidFill>
                <a:srgbClr val="4F46E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89" name="Google Shape;289;p25"/>
          <p:cNvSpPr txBox="1"/>
          <p:nvPr/>
        </p:nvSpPr>
        <p:spPr>
          <a:xfrm>
            <a:off x="1666875" y="3723977"/>
            <a:ext cx="9953625" cy="17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https://cdn.mos.cms.futurecdn.net/2p2HGP98WaW8mQH8iXzeqX.jpg</a:t>
            </a:r>
            <a:endParaRPr lang="en-US" sz="975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1666875" y="3944838"/>
            <a:ext cx="9953625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Source: </a:t>
            </a:r>
            <a:r>
              <a:rPr lang="en-US" sz="1200" b="0" i="0" u="none" strike="noStrike" cap="none">
                <a:solidFill>
                  <a:srgbClr val="4F46E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www.whowhatwear.com</a:t>
            </a:r>
            <a:endParaRPr lang="en-US" sz="1200" b="0" i="0" u="none" strike="noStrike" cap="none">
              <a:solidFill>
                <a:srgbClr val="4F46E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91" name="Google Shape;291;p25"/>
          <p:cNvSpPr txBox="1"/>
          <p:nvPr/>
        </p:nvSpPr>
        <p:spPr>
          <a:xfrm>
            <a:off x="1666875" y="4495502"/>
            <a:ext cx="9953625" cy="17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https://froala.com/wp-content/uploads/2025/12/plain-text-format.png</a:t>
            </a:r>
            <a:endParaRPr lang="en-US" sz="975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92" name="Google Shape;292;p25"/>
          <p:cNvSpPr txBox="1"/>
          <p:nvPr/>
        </p:nvSpPr>
        <p:spPr>
          <a:xfrm>
            <a:off x="1666875" y="4716363"/>
            <a:ext cx="9953625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Source: </a:t>
            </a:r>
            <a:r>
              <a:rPr lang="en-US" sz="1200" b="0" i="0" u="none" strike="noStrike" cap="none">
                <a:solidFill>
                  <a:srgbClr val="4F46E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froala.com</a:t>
            </a:r>
            <a:endParaRPr lang="en-US" sz="1200" b="0" i="0" u="none" strike="noStrike" cap="none">
              <a:solidFill>
                <a:srgbClr val="4F46E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93" name="Google Shape;293;p25"/>
          <p:cNvSpPr txBox="1"/>
          <p:nvPr/>
        </p:nvSpPr>
        <p:spPr>
          <a:xfrm>
            <a:off x="1666875" y="5267027"/>
            <a:ext cx="9953625" cy="17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https://images.stockcake.com/public/2/f/a/2fa43efc-a25f-46d8-bc34-45d3aaf511a0_large/corporate-skyline-meeting-stockcake.jpg</a:t>
            </a:r>
            <a:endParaRPr lang="en-US" sz="975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94" name="Google Shape;294;p25"/>
          <p:cNvSpPr txBox="1"/>
          <p:nvPr/>
        </p:nvSpPr>
        <p:spPr>
          <a:xfrm>
            <a:off x="1666875" y="5487888"/>
            <a:ext cx="9953625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Source: </a:t>
            </a:r>
            <a:r>
              <a:rPr lang="en-US" sz="1200" b="0" i="0" u="none" strike="noStrike" cap="none">
                <a:solidFill>
                  <a:srgbClr val="4F46E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stockcake.com</a:t>
            </a:r>
            <a:endParaRPr lang="en-US" sz="1200" b="0" i="0" u="none" strike="noStrike" cap="none">
              <a:solidFill>
                <a:srgbClr val="4F46E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1"/>
        </a:solidFill>
        <a:effectLst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1500" y="3714750"/>
            <a:ext cx="11049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1500" y="1333500"/>
            <a:ext cx="533400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86500" y="1333500"/>
            <a:ext cx="53340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9" name="Google Shape;99;p14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81025" y="3724275"/>
            <a:ext cx="1102995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762000" y="647700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CONTENT VELOCITY PARADOX</a:t>
            </a:r>
            <a:endParaRPr lang="en-US" sz="3600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571500" y="647700"/>
            <a:ext cx="95250" cy="6858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952500" y="1714500"/>
            <a:ext cx="48006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5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Problem</a:t>
            </a:r>
            <a:endParaRPr lang="en-US" sz="1405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952500" y="2181225"/>
            <a:ext cx="457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Manual content adaptation for 30+ markets takes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6.5 hours per SKU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, creating a 72-hour launch bottleneck.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6667500" y="1714500"/>
            <a:ext cx="48006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5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Impact</a:t>
            </a:r>
            <a:endParaRPr lang="en-US" sz="1405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6667500" y="2181225"/>
            <a:ext cx="457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Delayed product launches, inconsistent brand voice, and low conversion potential due to lack of personalization.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1"/>
        </a:solidFill>
        <a:effectLst/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286500" y="1905000"/>
            <a:ext cx="5334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3" name="Google Shape;113;p15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96025" y="1914525"/>
            <a:ext cx="355282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71500" y="2862262"/>
            <a:ext cx="33337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71500" y="3367087"/>
            <a:ext cx="33337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71500" y="3871912"/>
            <a:ext cx="3048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762000" y="647700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MULTI-CHANNEL SOLUTION</a:t>
            </a:r>
            <a:endParaRPr lang="en-US" sz="3600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571500" y="647700"/>
            <a:ext cx="95250" cy="6858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571500" y="2095500"/>
            <a:ext cx="5334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Our toolkit acts as a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central AI Orchestrator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, bridging PIM data and creative output through high-fidelity Generative AI.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1047750" y="2819400"/>
            <a:ext cx="48577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Python Orchestrator for secure API integration.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1047750" y="3324225"/>
            <a:ext cx="48577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Contextual Copy Engine for native localization.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1047750" y="3829050"/>
            <a:ext cx="48577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Visual Ideation Catalyst for asset prompts.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6025" y="1905000"/>
            <a:ext cx="5324475" cy="38093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1"/>
        </a:solidFill>
        <a:effectLst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1500" y="2405062"/>
            <a:ext cx="3492549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49799" y="2405062"/>
            <a:ext cx="3492549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128099" y="2405062"/>
            <a:ext cx="3492549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32" name="Google Shape;132;p16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079575" y="2747962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857875" y="2747962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 descr="image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636174" y="2747962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762000" y="647700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ENGINEERING CONTENT ACCURACY</a:t>
            </a:r>
            <a:endParaRPr lang="en-US" sz="3600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571500" y="647700"/>
            <a:ext cx="95250" cy="6858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794225" y="3462337"/>
            <a:ext cx="3047099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5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Chain-of-Thought</a:t>
            </a:r>
            <a:endParaRPr lang="en-US" sz="1405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866775" y="3929062"/>
            <a:ext cx="2901999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Instructions forced to follow logical sequences (Analyze → Apply Tone → Format).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4572524" y="3462337"/>
            <a:ext cx="3047099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5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Factual Guardrails</a:t>
            </a:r>
            <a:endParaRPr lang="en-US" sz="1405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4645074" y="3929062"/>
            <a:ext cx="2901999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Mandatory adherence to PIM metadata to eliminate hallucinations.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8350824" y="3462337"/>
            <a:ext cx="3047099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5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Native Localization</a:t>
            </a:r>
            <a:endParaRPr lang="en-US" sz="1405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8423374" y="3929062"/>
            <a:ext cx="290199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Translating brand concepts, not just words, for cultural fluency.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1"/>
        </a:solidFill>
        <a:effectLst/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7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5375" y="1666875"/>
            <a:ext cx="42862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0" name="Google Shape;150;p17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04900" y="1676400"/>
            <a:ext cx="42672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 txBox="1"/>
          <p:nvPr/>
        </p:nvSpPr>
        <p:spPr>
          <a:xfrm>
            <a:off x="762000" y="647700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VISUAL IDEATION &amp; INCLUSIVITY</a:t>
            </a:r>
            <a:endParaRPr lang="en-US" sz="3600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71500" y="647700"/>
            <a:ext cx="95250" cy="6858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6286500" y="2443162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5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Multimodal Alignment</a:t>
            </a:r>
            <a:endParaRPr lang="en-US" sz="1405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6286500" y="2909887"/>
            <a:ext cx="5334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The Visual Ideation Catalyst converts text into precise design briefs, ensuring visuals match the approved product tone.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6762750" y="3633787"/>
            <a:ext cx="48577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Neutrality Mandate: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Explicit diversity in model representation.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6762750" y="4405312"/>
            <a:ext cx="48577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Operational Readiness: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Machine-executable briefs for design teams.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1"/>
        </a:solidFill>
        <a:effectLst/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1500" y="2462212"/>
            <a:ext cx="533400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286500" y="2462212"/>
            <a:ext cx="5334000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762000" y="647700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MULTIMEDIA &amp; ACCESSIBILITY</a:t>
            </a:r>
            <a:endParaRPr lang="en-US" sz="3600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571500" y="647700"/>
            <a:ext cx="95250" cy="6858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571500" y="4700587"/>
            <a:ext cx="11049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"Enhancing user engagement through cohesive multimodal integration."</a:t>
            </a:r>
            <a:endParaRPr lang="en-US" sz="1500" b="0" i="1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952500" y="2843212"/>
            <a:ext cx="48006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5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Audio/TTS Prototype</a:t>
            </a:r>
            <a:endParaRPr lang="en-US" sz="1405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952500" y="3309937"/>
            <a:ext cx="457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Moving beyond static text with AI-generated audio summaries for Product Detail Pages (PDP).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6667500" y="2843212"/>
            <a:ext cx="48006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5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Accessibility Compliance</a:t>
            </a:r>
            <a:endParaRPr lang="en-US" sz="1405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6667500" y="3309937"/>
            <a:ext cx="457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Automated captions and audio accessibility features directly aligned with WCAG standards.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1"/>
        </a:solidFill>
        <a:effectLst/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9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571500" y="2762250"/>
            <a:ext cx="11049000" cy="381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1691580" y="4191000"/>
            <a:ext cx="190500" cy="190500"/>
          </a:xfrm>
          <a:prstGeom prst="roundRect">
            <a:avLst>
              <a:gd name="adj" fmla="val 50000"/>
            </a:avLst>
          </a:prstGeom>
          <a:solidFill>
            <a:srgbClr val="00508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4564260" y="4191000"/>
            <a:ext cx="190500" cy="190500"/>
          </a:xfrm>
          <a:prstGeom prst="roundRect">
            <a:avLst>
              <a:gd name="adj" fmla="val 50000"/>
            </a:avLst>
          </a:prstGeom>
          <a:solidFill>
            <a:srgbClr val="00508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7436941" y="4191000"/>
            <a:ext cx="190500" cy="190500"/>
          </a:xfrm>
          <a:prstGeom prst="roundRect">
            <a:avLst>
              <a:gd name="adj" fmla="val 50000"/>
            </a:avLst>
          </a:prstGeom>
          <a:solidFill>
            <a:srgbClr val="00508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10309621" y="4191000"/>
            <a:ext cx="190500" cy="190500"/>
          </a:xfrm>
          <a:prstGeom prst="roundRect">
            <a:avLst>
              <a:gd name="adj" fmla="val 50000"/>
            </a:avLst>
          </a:prstGeom>
          <a:solidFill>
            <a:srgbClr val="00508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762000" y="647700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OPERATIONAL INTEGRATION</a:t>
            </a:r>
            <a:endParaRPr lang="en-US" sz="3600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571500" y="647700"/>
            <a:ext cx="95250" cy="6858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510733" y="2286000"/>
            <a:ext cx="255219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5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PIM Trigger</a:t>
            </a:r>
            <a:endParaRPr lang="en-US" sz="1405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571500" y="2752725"/>
            <a:ext cx="2430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New SKU metadata ingested by the Orchestrator.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3383413" y="2286000"/>
            <a:ext cx="255219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5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AI Parallel Generation</a:t>
            </a:r>
            <a:endParaRPr lang="en-US" sz="1405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3444180" y="2752725"/>
            <a:ext cx="243066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Simultaneous creation of text, visuals, and audio.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6256094" y="2286000"/>
            <a:ext cx="255219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5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HITL Review</a:t>
            </a:r>
            <a:endParaRPr lang="en-US" sz="1405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6316860" y="2752725"/>
            <a:ext cx="243066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Human Content Editors validate for tone and accuracy.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9128774" y="2286000"/>
            <a:ext cx="255219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5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CMS Publish</a:t>
            </a:r>
            <a:endParaRPr lang="en-US" sz="1405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9189541" y="2752725"/>
            <a:ext cx="243066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Approved structured JSON content pushed to storefronts.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1"/>
        </a:solidFill>
        <a:effectLst/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0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1500" y="1333500"/>
            <a:ext cx="11049000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762000" y="647700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MEASURABLE EFFICIENCY GAINS</a:t>
            </a:r>
            <a:endParaRPr lang="en-US" sz="3600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571500" y="647700"/>
            <a:ext cx="95250" cy="6858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571500" y="4631084"/>
            <a:ext cx="11049000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Target: 75% Reduction in Time-to-Publish</a:t>
            </a:r>
            <a:endParaRPr lang="en-US" sz="1800" b="1" i="0" u="none" strike="noStrike" cap="none">
              <a:solidFill>
                <a:srgbClr val="005088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1"/>
        </a:solidFill>
        <a:effectLst/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1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09750" y="1824037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24750" y="1824037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/>
          <p:nvPr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762000" y="647700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EFFICACY &amp; COST OPTIMIZATION</a:t>
            </a:r>
            <a:endParaRPr lang="en-US" sz="3600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571500" y="647700"/>
            <a:ext cx="95250" cy="6858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438150" y="4872037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5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Cost Savings</a:t>
            </a:r>
            <a:endParaRPr lang="en-US" sz="1405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571500" y="5338762"/>
            <a:ext cx="5334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Reduction in external localization expenditure.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6153150" y="4872037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5" b="1" i="0" u="none" strike="noStrike" cap="none">
                <a:solidFill>
                  <a:srgbClr val="005088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CTR Lift</a:t>
            </a:r>
            <a:endParaRPr lang="en-US" sz="1405" b="1" i="0" u="none" strike="noStrike" cap="none">
              <a:solidFill>
                <a:srgbClr val="005088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6286500" y="5338762"/>
            <a:ext cx="5334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Engagement growth through personalized content.</a:t>
            </a:r>
            <a:endParaRPr lang="en-US" sz="1500" b="0" i="0" u="none" strike="noStrike" cap="none">
              <a:solidFill>
                <a:srgbClr val="33415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17" name="Google Shape;217;p21"/>
          <p:cNvSpPr txBox="1"/>
          <p:nvPr/>
        </p:nvSpPr>
        <p:spPr>
          <a:xfrm>
            <a:off x="2893456" y="3024187"/>
            <a:ext cx="69008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1E293B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60%</a:t>
            </a:r>
            <a:endParaRPr lang="en-US" sz="2400" b="1" i="0" u="none" strike="noStrike" cap="none">
              <a:solidFill>
                <a:srgbClr val="1E293B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18" name="Google Shape;218;p21"/>
          <p:cNvSpPr txBox="1"/>
          <p:nvPr/>
        </p:nvSpPr>
        <p:spPr>
          <a:xfrm>
            <a:off x="8548449" y="3024187"/>
            <a:ext cx="8101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1E293B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+15%</a:t>
            </a:r>
            <a:endParaRPr lang="en-US" sz="2400" b="1" i="0" u="none" strike="noStrike" cap="none">
              <a:solidFill>
                <a:srgbClr val="1E293B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3594</Words>
  <Application>WPS Presentation</Application>
  <PresentationFormat/>
  <Paragraphs>150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SimSun</vt:lpstr>
      <vt:lpstr>Wingdings</vt:lpstr>
      <vt:lpstr>Arial</vt:lpstr>
      <vt:lpstr>Calibri</vt:lpstr>
      <vt:lpstr>Lato</vt:lpstr>
      <vt:lpstr>Poppins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Uday Chougule</cp:lastModifiedBy>
  <cp:revision>2</cp:revision>
  <dcterms:created xsi:type="dcterms:W3CDTF">2025-12-25T07:53:49Z</dcterms:created>
  <dcterms:modified xsi:type="dcterms:W3CDTF">2025-12-25T07:56:02Z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D96BCAF0EDE94F30AD742CBC77C16A9F_12</vt:lpwstr>
  </property>
  <property fmtid="{D5CDD505-2E9C-101B-9397-08002B2CF9AE}" pid="3" name="KSOProductBuildVer">
    <vt:lpwstr>2057-12.2.0.23196</vt:lpwstr>
  </property>
</Properties>
</file>